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" y="13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гостиницы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9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B6-4B7D-A23C-16AA8A752D5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турбазы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B6-4B7D-A23C-16AA8A752D5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хостелы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B6-4B7D-A23C-16AA8A752D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4608815"/>
        <c:axId val="844615055"/>
      </c:barChart>
      <c:catAx>
        <c:axId val="844608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4615055"/>
        <c:crosses val="autoZero"/>
        <c:auto val="1"/>
        <c:lblAlgn val="ctr"/>
        <c:lblOffset val="100"/>
        <c:noMultiLvlLbl val="0"/>
      </c:catAx>
      <c:valAx>
        <c:axId val="8446150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4608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887826"/>
            <a:ext cx="9558670" cy="171922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859079"/>
            <a:ext cx="6634215" cy="595423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3" cstate="print"/>
          <a:srcRect l="46414"/>
          <a:stretch/>
        </p:blipFill>
        <p:spPr>
          <a:xfrm>
            <a:off x="-1" y="0"/>
            <a:ext cx="2424223" cy="51411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2753833"/>
            <a:ext cx="12192000" cy="192449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76692" y="635461"/>
            <a:ext cx="1682438" cy="16824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679" y="3391785"/>
            <a:ext cx="8984511" cy="850605"/>
          </a:xfrm>
        </p:spPr>
        <p:txBody>
          <a:bodyPr anchor="b">
            <a:noAutofit/>
          </a:bodyPr>
          <a:lstStyle>
            <a:lvl1pPr algn="ctr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08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359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641" y="1604330"/>
            <a:ext cx="10968960" cy="21933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641" y="3935934"/>
            <a:ext cx="10968960" cy="2193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4EAA54D3-8E52-4833-AD09-FF74D9F7657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568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60" cy="114348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912CF1B5-2A69-4A0D-96D2-2BFC14652C7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55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8832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39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0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21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16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953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446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746486"/>
            <a:ext cx="4215394" cy="52496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84F977F-EADF-40DD-BDC6-BD5F7C810B8A}" type="datetimeFigureOut">
              <a:rPr lang="ru-RU" smtClean="0"/>
              <a:pPr/>
              <a:t>08.02.2025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6B385E7-E24E-4C0E-B24D-FB6E1A3DFE9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1802674" cy="215988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0" y="400010"/>
            <a:ext cx="12254669" cy="66821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94" y="411111"/>
            <a:ext cx="645451" cy="64428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2229" y="402812"/>
            <a:ext cx="9601200" cy="6226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3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623393" y="2778370"/>
            <a:ext cx="8984511" cy="1705707"/>
          </a:xfrm>
        </p:spPr>
        <p:txBody>
          <a:bodyPr/>
          <a:lstStyle/>
          <a:p>
            <a:r>
              <a:rPr lang="ru-RU" sz="3600" dirty="0" smtClean="0">
                <a:solidFill>
                  <a:schemeClr val="bg1"/>
                </a:solidFill>
              </a:rPr>
              <a:t>Обязательные требования для классификации средств размещения с 01.01.2025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6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ru-RU" dirty="0"/>
              <a:t>И</a:t>
            </a:r>
            <a:r>
              <a:rPr lang="ru-RU" dirty="0" smtClean="0"/>
              <a:t>зменения </a:t>
            </a:r>
            <a:r>
              <a:rPr lang="ru-RU" dirty="0"/>
              <a:t>в законодательстве к гостиницам и иным средствам размещения</a:t>
            </a:r>
          </a:p>
          <a:p>
            <a:pPr marL="342900" indent="-342900">
              <a:buAutoNum type="arabicPeriod"/>
            </a:pPr>
            <a:r>
              <a:rPr lang="ru-RU" dirty="0"/>
              <a:t>К</a:t>
            </a:r>
            <a:r>
              <a:rPr lang="ru-RU" dirty="0" smtClean="0"/>
              <a:t>ритерии самооценки объектов </a:t>
            </a:r>
            <a:r>
              <a:rPr lang="ru-RU" dirty="0" smtClean="0"/>
              <a:t>размещения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Количество классифицированных средств размещения ТПП Чувашской Республики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9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/>
              <a:t>1. Изменения </a:t>
            </a:r>
            <a:r>
              <a:rPr lang="ru-RU" sz="2200" dirty="0"/>
              <a:t>в законодательстве к гостиницам и иным средствам размещения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939339" y="2086494"/>
            <a:ext cx="2069868" cy="914400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гостиницы</a:t>
            </a:r>
            <a:endParaRPr lang="ru-RU" sz="1400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3469180" y="2086494"/>
            <a:ext cx="2069868" cy="914400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санатории</a:t>
            </a:r>
            <a:endParaRPr lang="ru-RU" sz="1400" dirty="0"/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6115399" y="2086494"/>
            <a:ext cx="2069868" cy="914400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т</a:t>
            </a:r>
            <a:r>
              <a:rPr lang="ru-RU" sz="1400" dirty="0" smtClean="0"/>
              <a:t>уристические базы</a:t>
            </a:r>
            <a:endParaRPr lang="ru-RU" sz="1400" dirty="0"/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8645240" y="2086494"/>
            <a:ext cx="2069868" cy="914400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кемпинги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81150" y="3147493"/>
            <a:ext cx="2069868" cy="3361372"/>
          </a:xfrm>
          <a:prstGeom prst="roundRect">
            <a:avLst/>
          </a:prstGeom>
          <a:gradFill>
            <a:gsLst>
              <a:gs pos="0">
                <a:schemeClr val="accent5">
                  <a:tint val="67000"/>
                  <a:satMod val="105000"/>
                  <a:lumMod val="110000"/>
                </a:schemeClr>
              </a:gs>
              <a:gs pos="50000">
                <a:schemeClr val="accent5">
                  <a:tint val="73000"/>
                  <a:satMod val="103000"/>
                  <a:lumMod val="105000"/>
                </a:schemeClr>
              </a:gs>
              <a:gs pos="100000">
                <a:schemeClr val="accent5">
                  <a:tint val="81000"/>
                  <a:satMod val="109000"/>
                  <a:lumMod val="105000"/>
                </a:schemeClr>
              </a:gs>
            </a:gsLst>
            <a:lin ang="5400000" scaled="0"/>
          </a:gradFill>
          <a:effectLst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p3d>
              <a:bevelB w="38100" h="38100"/>
            </a:sp3d>
          </a:bodyPr>
          <a:lstStyle/>
          <a:p>
            <a:pPr algn="ctr"/>
            <a:r>
              <a:rPr lang="ru-RU" sz="1400" dirty="0" smtClean="0"/>
              <a:t>Отели (городские, загородные, курортные и другие), мотели, </a:t>
            </a:r>
            <a:r>
              <a:rPr lang="ru-RU" sz="1400" dirty="0" err="1" smtClean="0"/>
              <a:t>ботели</a:t>
            </a:r>
            <a:r>
              <a:rPr lang="ru-RU" sz="1400" dirty="0" smtClean="0"/>
              <a:t>, </a:t>
            </a:r>
            <a:r>
              <a:rPr lang="ru-RU" sz="1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апарт</a:t>
            </a:r>
            <a:r>
              <a:rPr lang="ru-RU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-отели</a:t>
            </a:r>
            <a:r>
              <a:rPr lang="ru-RU" sz="1400" dirty="0" smtClean="0"/>
              <a:t>, хостелы, пансионаты и иные аналогичные средства размещения, модульные некапитальные средства размещения</a:t>
            </a:r>
            <a:endParaRPr lang="ru-RU" sz="1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69180" y="3147493"/>
            <a:ext cx="2069868" cy="16905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Санаторно-курортные организации с предоставлением санаторно-курортного лечения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57210" y="3147493"/>
            <a:ext cx="2069868" cy="169051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База отдыха, туристические базы, «</a:t>
            </a:r>
            <a:r>
              <a:rPr lang="ru-RU" sz="1400" dirty="0" err="1" smtClean="0"/>
              <a:t>глэмпинги</a:t>
            </a:r>
            <a:r>
              <a:rPr lang="ru-RU" sz="1400" dirty="0" smtClean="0"/>
              <a:t>», модульные некапитальные и иные аналогичные средства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645240" y="3147493"/>
            <a:ext cx="2069868" cy="33613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 предоставлением размещения в некапитальных строениях (сооружениях), с размещением на территории санитарных узлов, пунктов общественного питания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468695" y="1459197"/>
            <a:ext cx="717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Средства размещения подлежащие классификации с 01.01.2025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94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Объекты классификации не включенные в реестр классифицированных средств размещения: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49506"/>
            <a:ext cx="9601200" cy="4217894"/>
          </a:xfrm>
        </p:spPr>
        <p:txBody>
          <a:bodyPr>
            <a:normAutofit/>
          </a:bodyPr>
          <a:lstStyle/>
          <a:p>
            <a:r>
              <a:rPr lang="ru-RU" dirty="0" smtClean="0"/>
              <a:t>Детские лагеря</a:t>
            </a:r>
          </a:p>
          <a:p>
            <a:r>
              <a:rPr lang="ru-RU" dirty="0" smtClean="0"/>
              <a:t>Социальные и реабилитационные учреждения</a:t>
            </a:r>
          </a:p>
          <a:p>
            <a:r>
              <a:rPr lang="ru-RU" dirty="0" smtClean="0"/>
              <a:t>Крестьянские фермерские хозяйства (КФХ) – сельский туризм</a:t>
            </a:r>
          </a:p>
          <a:p>
            <a:r>
              <a:rPr lang="ru-RU" dirty="0" smtClean="0"/>
              <a:t>Медицинские организации, за исключение санаториев</a:t>
            </a:r>
          </a:p>
          <a:p>
            <a:r>
              <a:rPr lang="ru-RU" dirty="0" smtClean="0"/>
              <a:t>Санатории силовых ведомств и федеральных органов исполнительной власти, подведомственных Президенту</a:t>
            </a:r>
          </a:p>
          <a:p>
            <a:r>
              <a:rPr lang="ru-RU" dirty="0" smtClean="0"/>
              <a:t>Средства размещения религиозных организаций</a:t>
            </a:r>
          </a:p>
          <a:p>
            <a:r>
              <a:rPr lang="ru-RU" dirty="0" smtClean="0"/>
              <a:t>Специальный </a:t>
            </a:r>
            <a:r>
              <a:rPr lang="ru-RU" dirty="0"/>
              <a:t>жилой</a:t>
            </a:r>
            <a:r>
              <a:rPr lang="ru-RU" dirty="0" smtClean="0"/>
              <a:t> фонд (в том числе служебные квартиры и общежития)</a:t>
            </a:r>
          </a:p>
          <a:p>
            <a:r>
              <a:rPr lang="ru-RU" dirty="0" smtClean="0"/>
              <a:t>Гостевые дома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46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Самообследование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71353"/>
            <a:ext cx="9601200" cy="50190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u="sng" dirty="0" smtClean="0">
                <a:solidFill>
                  <a:schemeClr val="tx2">
                    <a:lumMod val="50000"/>
                  </a:schemeClr>
                </a:solidFill>
              </a:rPr>
              <a:t>Для гостиниц:</a:t>
            </a:r>
          </a:p>
          <a:p>
            <a:r>
              <a:rPr lang="ru-RU" sz="1600" dirty="0" smtClean="0"/>
              <a:t>Включение в реестр</a:t>
            </a:r>
          </a:p>
          <a:p>
            <a:r>
              <a:rPr lang="ru-RU" sz="1600" dirty="0" smtClean="0"/>
              <a:t>До 01 сентября 2025 пройти самооценку через личный кабинет ЕСИА</a:t>
            </a:r>
          </a:p>
          <a:p>
            <a:pPr marL="0" indent="0">
              <a:buNone/>
            </a:pPr>
            <a:r>
              <a:rPr lang="ru-RU" sz="1600" u="sng" dirty="0" smtClean="0">
                <a:solidFill>
                  <a:schemeClr val="tx2">
                    <a:lumMod val="50000"/>
                  </a:schemeClr>
                </a:solidFill>
              </a:rPr>
              <a:t>Для санаториев:</a:t>
            </a:r>
          </a:p>
          <a:p>
            <a:r>
              <a:rPr lang="ru-RU" sz="1600" dirty="0" smtClean="0"/>
              <a:t>Включение в реестр</a:t>
            </a:r>
          </a:p>
          <a:p>
            <a:r>
              <a:rPr lang="ru-RU" sz="1600" dirty="0" smtClean="0"/>
              <a:t>При необходимости получение «звезд» через ЕСИА</a:t>
            </a:r>
          </a:p>
          <a:p>
            <a:pPr marL="0" indent="0">
              <a:buNone/>
            </a:pPr>
            <a:r>
              <a:rPr lang="ru-RU" sz="1600" u="sng" dirty="0" smtClean="0">
                <a:solidFill>
                  <a:schemeClr val="tx2">
                    <a:lumMod val="50000"/>
                  </a:schemeClr>
                </a:solidFill>
              </a:rPr>
              <a:t>Для баз отдыха, кемпингов:</a:t>
            </a:r>
          </a:p>
          <a:p>
            <a:r>
              <a:rPr lang="ru-RU" sz="1600" dirty="0" smtClean="0"/>
              <a:t>До 01 марта 2025 года пройти самооценку через личный кабинет ЕСИА (по упрощенной схеме)</a:t>
            </a:r>
          </a:p>
          <a:p>
            <a:r>
              <a:rPr lang="ru-RU" sz="1600" dirty="0" smtClean="0"/>
              <a:t>До 01 сентября 2025 года пройти полную самооценку</a:t>
            </a:r>
          </a:p>
          <a:p>
            <a:pPr marL="0" indent="0">
              <a:buNone/>
            </a:pPr>
            <a:endParaRPr lang="ru-RU" sz="16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С 01 сентября 2025 года наличие на </a:t>
            </a:r>
            <a:r>
              <a:rPr lang="ru-RU" sz="1800" dirty="0" err="1" smtClean="0">
                <a:solidFill>
                  <a:schemeClr val="tx1">
                    <a:lumMod val="50000"/>
                  </a:schemeClr>
                </a:solidFill>
              </a:rPr>
              <a:t>агрегаторах</a:t>
            </a: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 информации об услугах средства размещения без ссылки на реестр средств размещения </a:t>
            </a:r>
            <a:r>
              <a:rPr lang="ru-RU" sz="1800" dirty="0" smtClean="0">
                <a:solidFill>
                  <a:srgbClr val="FF0000"/>
                </a:solidFill>
              </a:rPr>
              <a:t>ЗАПРЕЩАЕТСЯ</a:t>
            </a:r>
            <a:r>
              <a:rPr lang="ru-RU" sz="18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endParaRPr lang="ru-RU" sz="1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54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305098"/>
            <a:ext cx="9601200" cy="44057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Порядок классификации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1838775"/>
            <a:ext cx="4443984" cy="829610"/>
          </a:xfrm>
        </p:spPr>
        <p:txBody>
          <a:bodyPr/>
          <a:lstStyle/>
          <a:p>
            <a:pPr algn="ctr"/>
            <a:r>
              <a:rPr lang="ru-RU" dirty="0" smtClean="0"/>
              <a:t>1 этап </a:t>
            </a:r>
          </a:p>
          <a:p>
            <a:pPr algn="ctr"/>
            <a:r>
              <a:rPr lang="ru-RU" sz="2000" dirty="0" smtClean="0"/>
              <a:t>«Самооценка»</a:t>
            </a: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71600" y="2784763"/>
            <a:ext cx="4443984" cy="308263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Владелец СР определяет тип СР</a:t>
            </a:r>
          </a:p>
          <a:p>
            <a:r>
              <a:rPr lang="ru-RU" sz="1600" dirty="0" smtClean="0"/>
              <a:t>Владелец вносит сведения и документы в личном кабинете</a:t>
            </a:r>
          </a:p>
          <a:p>
            <a:r>
              <a:rPr lang="ru-RU" sz="1600" dirty="0" err="1" smtClean="0"/>
              <a:t>Росаккредитация</a:t>
            </a:r>
            <a:r>
              <a:rPr lang="ru-RU" sz="1600" dirty="0" smtClean="0"/>
              <a:t> проводит проверку достоверности информации и документов</a:t>
            </a:r>
          </a:p>
          <a:p>
            <a:r>
              <a:rPr lang="ru-RU" sz="1600" dirty="0" smtClean="0"/>
              <a:t>Внесение сведений о СР в реестр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25014" y="1838775"/>
            <a:ext cx="4443984" cy="829610"/>
          </a:xfrm>
        </p:spPr>
        <p:txBody>
          <a:bodyPr/>
          <a:lstStyle/>
          <a:p>
            <a:pPr algn="ctr"/>
            <a:r>
              <a:rPr lang="ru-RU" dirty="0" smtClean="0"/>
              <a:t>2 этап </a:t>
            </a:r>
          </a:p>
          <a:p>
            <a:pPr algn="ctr"/>
            <a:r>
              <a:rPr lang="ru-RU" sz="2000" dirty="0" smtClean="0"/>
              <a:t>«Присвоение категории СР»</a:t>
            </a:r>
            <a:endParaRPr lang="ru-RU" sz="20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25014" y="2784763"/>
            <a:ext cx="4443984" cy="3082637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Владелец СР направляет заявление в аккредитованную организацию (АО)</a:t>
            </a:r>
          </a:p>
          <a:p>
            <a:r>
              <a:rPr lang="ru-RU" sz="1600" dirty="0" smtClean="0"/>
              <a:t>Принятие решения о классификации АО</a:t>
            </a:r>
          </a:p>
          <a:p>
            <a:r>
              <a:rPr lang="ru-RU" sz="1600" dirty="0" smtClean="0"/>
              <a:t>Экспертная оценка (документарная и выездная)</a:t>
            </a:r>
          </a:p>
          <a:p>
            <a:r>
              <a:rPr lang="ru-RU" sz="1600" dirty="0" smtClean="0"/>
              <a:t>Принятие решения АО о присвоении категории СР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9172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Реформа в сфере классификации средств размещения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средства размещения будут включены в реестр</a:t>
            </a:r>
          </a:p>
          <a:p>
            <a:r>
              <a:rPr lang="ru-RU" dirty="0" smtClean="0"/>
              <a:t>Контроль за информацией, размещенной на сайтах средств размещения, туристических </a:t>
            </a:r>
            <a:r>
              <a:rPr lang="ru-RU" dirty="0" err="1" smtClean="0"/>
              <a:t>маркетплейсах</a:t>
            </a:r>
            <a:r>
              <a:rPr lang="ru-RU" dirty="0" smtClean="0"/>
              <a:t> и </a:t>
            </a:r>
            <a:r>
              <a:rPr lang="ru-RU" dirty="0" err="1" smtClean="0"/>
              <a:t>классифайдах</a:t>
            </a:r>
            <a:endParaRPr lang="ru-RU" dirty="0" smtClean="0"/>
          </a:p>
          <a:p>
            <a:r>
              <a:rPr lang="ru-RU" dirty="0" smtClean="0"/>
              <a:t>Повышенные требования к аккредитованным организациям, присваивающим звездность. </a:t>
            </a:r>
          </a:p>
          <a:p>
            <a:r>
              <a:rPr lang="ru-RU" dirty="0" smtClean="0"/>
              <a:t>Персональная ответственность экспертов</a:t>
            </a:r>
          </a:p>
          <a:p>
            <a:r>
              <a:rPr lang="ru-RU" dirty="0" smtClean="0"/>
              <a:t>Повышение качества предоставляемых услуг средств размещения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69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Количество классифицированных средств размещения </a:t>
            </a:r>
            <a:br>
              <a:rPr lang="ru-RU" sz="2000" dirty="0" smtClean="0"/>
            </a:br>
            <a:r>
              <a:rPr lang="ru-RU" sz="2000" dirty="0" smtClean="0"/>
              <a:t>ТПП Чувашской Республики</a:t>
            </a:r>
            <a:endParaRPr lang="ru-RU" sz="20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583287"/>
              </p:ext>
            </p:extLst>
          </p:nvPr>
        </p:nvGraphicFramePr>
        <p:xfrm>
          <a:off x="1371600" y="1398588"/>
          <a:ext cx="9601200" cy="4468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184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Спасибо за внимание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43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Другая 2">
      <a:dk1>
        <a:srgbClr val="17365D"/>
      </a:dk1>
      <a:lt1>
        <a:sysClr val="window" lastClr="FFFFFF"/>
      </a:lt1>
      <a:dk2>
        <a:srgbClr val="1F497D"/>
      </a:dk2>
      <a:lt2>
        <a:srgbClr val="A5A5A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 Microsoft PowerPoint" id="{EBDD4D9B-39F7-4450-B844-2CEF811F54C9}" vid="{99C8D5F3-FB6F-4091-80C1-EA005D395E9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382</Words>
  <Application>Microsoft Office PowerPoint</Application>
  <PresentationFormat>Широкоэкранный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Обязательные требования для классификации средств размещения с 01.01.2025</vt:lpstr>
      <vt:lpstr>Презентация PowerPoint</vt:lpstr>
      <vt:lpstr>1. Изменения в законодательстве к гостиницам и иным средствам размещения </vt:lpstr>
      <vt:lpstr>Объекты классификации не включенные в реестр классифицированных средств размещения:</vt:lpstr>
      <vt:lpstr>Самообследование </vt:lpstr>
      <vt:lpstr>Порядок классификации</vt:lpstr>
      <vt:lpstr>Реформа в сфере классификации средств размещения</vt:lpstr>
      <vt:lpstr>Количество классифицированных средств размещения  ТПП Чувашской Республики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Обязательные требования для классификации средств размещения с 01.01.2025</dc:title>
  <dc:creator>Пользователь Windows</dc:creator>
  <cp:lastModifiedBy>Пользователь Windows</cp:lastModifiedBy>
  <cp:revision>24</cp:revision>
  <dcterms:created xsi:type="dcterms:W3CDTF">2025-02-05T13:22:16Z</dcterms:created>
  <dcterms:modified xsi:type="dcterms:W3CDTF">2025-02-08T08:41:38Z</dcterms:modified>
</cp:coreProperties>
</file>